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8" r:id="rId4"/>
    <p:sldId id="279" r:id="rId5"/>
    <p:sldId id="280" r:id="rId6"/>
    <p:sldId id="281" r:id="rId7"/>
    <p:sldId id="283" r:id="rId8"/>
    <p:sldId id="284" r:id="rId9"/>
    <p:sldId id="285" r:id="rId10"/>
    <p:sldId id="287" r:id="rId11"/>
    <p:sldId id="286" r:id="rId12"/>
    <p:sldId id="262" r:id="rId13"/>
    <p:sldId id="258" r:id="rId14"/>
    <p:sldId id="260" r:id="rId15"/>
    <p:sldId id="261" r:id="rId16"/>
    <p:sldId id="263" r:id="rId17"/>
    <p:sldId id="264" r:id="rId18"/>
    <p:sldId id="265" r:id="rId19"/>
    <p:sldId id="259" r:id="rId20"/>
    <p:sldId id="266" r:id="rId21"/>
    <p:sldId id="268" r:id="rId22"/>
    <p:sldId id="269" r:id="rId23"/>
    <p:sldId id="270" r:id="rId24"/>
    <p:sldId id="271" r:id="rId25"/>
    <p:sldId id="276" r:id="rId26"/>
    <p:sldId id="274" r:id="rId27"/>
    <p:sldId id="275" r:id="rId28"/>
    <p:sldId id="273" r:id="rId29"/>
    <p:sldId id="272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" initials="c" lastIdx="1" clrIdx="0">
    <p:extLst>
      <p:ext uri="{19B8F6BF-5375-455C-9EA6-DF929625EA0E}">
        <p15:presenceInfo xmlns:p15="http://schemas.microsoft.com/office/powerpoint/2012/main" userId="carl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75424" autoAdjust="0"/>
  </p:normalViewPr>
  <p:slideViewPr>
    <p:cSldViewPr snapToGrid="0">
      <p:cViewPr varScale="1">
        <p:scale>
          <a:sx n="67" d="100"/>
          <a:sy n="67" d="100"/>
        </p:scale>
        <p:origin x="129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6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6BBD-FE03-4AB5-B424-02CB9D401249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4ED14-635F-4DB1-BE37-1A3B6791AA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1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mes_H._Elli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Government_Communications_Headquarters" TargetMode="External"/><Relationship Id="rId5" Type="http://schemas.openxmlformats.org/officeDocument/2006/relationships/hyperlink" Target="https://en.wikipedia.org/wiki/Malcolm_J._Williamson" TargetMode="External"/><Relationship Id="rId4" Type="http://schemas.openxmlformats.org/officeDocument/2006/relationships/hyperlink" Target="https://en.wikipedia.org/wiki/Clifford_Cock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-Packet filters really operate</a:t>
            </a:r>
            <a:r>
              <a:rPr lang="en-GB" baseline="0" noProof="0" dirty="0" smtClean="0"/>
              <a:t> in layer 4 but they don’t understand it!</a:t>
            </a:r>
          </a:p>
          <a:p>
            <a:r>
              <a:rPr lang="en-GB" baseline="0" noProof="0" dirty="0" smtClean="0"/>
              <a:t>-These ACLs are different from the ones seen in file sharing!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93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-No. The attacker can block step 3 and send Bob a fake DH value, however after step 4 Alice will eventually know that a fake DH value doesn’t make sense because the attacker wouldn’t know how to replicate S_B, which is the response to Alice’s nonce.</a:t>
            </a:r>
          </a:p>
          <a:p>
            <a:r>
              <a:rPr lang="en-GB" noProof="0" dirty="0" smtClean="0"/>
              <a:t>-If the attacker can replicate the certificate_B or S_B,</a:t>
            </a:r>
            <a:r>
              <a:rPr lang="en-GB" baseline="0" noProof="0" dirty="0" smtClean="0"/>
              <a:t> then we have a problem!</a:t>
            </a: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267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-You need to be sure you are dealing with Amazon, but Amazon</a:t>
            </a:r>
            <a:r>
              <a:rPr lang="en-GB" baseline="0" noProof="0" dirty="0" smtClean="0"/>
              <a:t> doesn’t necessarily needs to know who you are as long as you have money.</a:t>
            </a:r>
          </a:p>
          <a:p>
            <a:r>
              <a:rPr lang="en-GB" noProof="0" dirty="0" smtClean="0"/>
              <a:t>-The basic idea of SSL doesn’t include an authentication of Bob, only the fact that “Bob” has</a:t>
            </a:r>
            <a:r>
              <a:rPr lang="en-GB" baseline="0" noProof="0" dirty="0" smtClean="0"/>
              <a:t> a certificate.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680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noProof="0" dirty="0" smtClean="0"/>
              <a:t>Alice tells</a:t>
            </a:r>
            <a:r>
              <a:rPr lang="en-GB" baseline="0" noProof="0" dirty="0" smtClean="0"/>
              <a:t> Bob that she would like to establish an SSL connection, passes a list of ciphers that she supports and a nonce R_A.</a:t>
            </a:r>
          </a:p>
          <a:p>
            <a:pPr marL="228600" indent="-228600">
              <a:buAutoNum type="arabicPeriod"/>
            </a:pPr>
            <a:r>
              <a:rPr lang="en-GB" baseline="0" noProof="0" dirty="0" smtClean="0"/>
              <a:t>Bob responds with his certificate, he selects one of the ciphers and returns his nonce R_B.</a:t>
            </a:r>
          </a:p>
          <a:p>
            <a:pPr marL="228600" indent="-228600">
              <a:buAutoNum type="arabicPeriod"/>
            </a:pPr>
            <a:r>
              <a:rPr lang="en-GB" baseline="0" noProof="0" dirty="0" smtClean="0"/>
              <a:t>Alice sends her pre-master secret S (randomly generated through the agreed cipher, for instance DH) encrypted with Bob’s public key, along with an encryption that includes the key K (master secret). </a:t>
            </a:r>
            <a:r>
              <a:rPr lang="en-GB" baseline="0" noProof="0" dirty="0" err="1" smtClean="0"/>
              <a:t>msgs</a:t>
            </a:r>
            <a:r>
              <a:rPr lang="en-GB" baseline="0" noProof="0" dirty="0" smtClean="0"/>
              <a:t> and CLNT are related to the handshake. Bob decrypts {S}_Bob and can compute K himself.</a:t>
            </a:r>
          </a:p>
          <a:p>
            <a:pPr marL="228600" indent="-228600">
              <a:buAutoNum type="arabicPeriod"/>
            </a:pPr>
            <a:r>
              <a:rPr lang="en-GB" baseline="0" noProof="0" dirty="0" smtClean="0"/>
              <a:t>Bob responds with a similar hash. By computing this hash, Alice can verify that it’s still talking to Bob, since only Bob could have decrypted {S}_Bob and thus only Bob can know K.</a:t>
            </a:r>
          </a:p>
          <a:p>
            <a:pPr marL="0" indent="0">
              <a:buNone/>
            </a:pPr>
            <a:endParaRPr lang="en-GB" baseline="0" noProof="0" dirty="0" smtClean="0"/>
          </a:p>
          <a:p>
            <a:pPr marL="0" indent="0">
              <a:buNone/>
            </a:pPr>
            <a:r>
              <a:rPr lang="en-GB" baseline="0" noProof="0" dirty="0" smtClean="0"/>
              <a:t>Alice authenticates Bob but NOT vice versa. This is not necessary because users rarely acquire certificates, but rather acquire a password to validate themselves through a secure connection).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135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-This attack will</a:t>
            </a:r>
            <a:r>
              <a:rPr lang="en-GB" baseline="0" noProof="0" dirty="0" smtClean="0"/>
              <a:t> fail in the moment that Alice checks the certificate_T with a CA and discover is false (when attempting to verify the signature on the certificate).</a:t>
            </a:r>
          </a:p>
          <a:p>
            <a:r>
              <a:rPr lang="en-GB" baseline="0" noProof="0" dirty="0" smtClean="0"/>
              <a:t>-Another option is that the attacker create a false certificate_B’. This will fail again when Alice tries to verify the signature of Bob’ certificate.</a:t>
            </a:r>
          </a:p>
          <a:p>
            <a:r>
              <a:rPr lang="en-GB" baseline="0" noProof="0" dirty="0" smtClean="0"/>
              <a:t>-Finally, if the attacker lets the true certificate pass, he is left out of SSL.</a:t>
            </a:r>
          </a:p>
          <a:p>
            <a:r>
              <a:rPr lang="en-GB" noProof="0" dirty="0" smtClean="0"/>
              <a:t>-Alice could allow</a:t>
            </a:r>
            <a:r>
              <a:rPr lang="en-GB" baseline="0" noProof="0" dirty="0" smtClean="0"/>
              <a:t> attacks</a:t>
            </a:r>
            <a:r>
              <a:rPr lang="en-GB" noProof="0" dirty="0" smtClean="0"/>
              <a:t>! When</a:t>
            </a:r>
            <a:r>
              <a:rPr lang="en-GB" baseline="0" noProof="0" dirty="0" smtClean="0"/>
              <a:t> people receive a warning from the browser stating that there is a problem with the certificate, people tend to ignore it?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181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56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-The purpose of this ACL</a:t>
            </a:r>
            <a:r>
              <a:rPr lang="en-GB" baseline="0" noProof="0" dirty="0" smtClean="0"/>
              <a:t> </a:t>
            </a:r>
            <a:r>
              <a:rPr lang="en-GB" noProof="0" dirty="0" smtClean="0"/>
              <a:t>is to restrict incoming packets to Web response (port 80).</a:t>
            </a:r>
          </a:p>
          <a:p>
            <a:pPr marL="228600" indent="-228600">
              <a:buAutoNum type="arabicPeriod"/>
            </a:pPr>
            <a:r>
              <a:rPr lang="en-GB" noProof="0" dirty="0" smtClean="0"/>
              <a:t>It</a:t>
            </a:r>
            <a:r>
              <a:rPr lang="en-GB" baseline="0" noProof="0" dirty="0" smtClean="0"/>
              <a:t> allows all outbound Web traffic (port 80).</a:t>
            </a:r>
          </a:p>
          <a:p>
            <a:pPr marL="228600" indent="-228600">
              <a:buAutoNum type="arabicPeriod"/>
            </a:pPr>
            <a:r>
              <a:rPr lang="en-GB" baseline="0" noProof="0" dirty="0" smtClean="0"/>
              <a:t>It allows all inbound Web traffic (port 80) to any destination port larger than 1023 (TCP/UDP) as long as it carries the ACK (acknowledgement) TCP flag.</a:t>
            </a:r>
          </a:p>
          <a:p>
            <a:pPr marL="228600" indent="-228600">
              <a:buAutoNum type="arabicPeriod"/>
            </a:pPr>
            <a:r>
              <a:rPr lang="en-GB" baseline="0" noProof="0" dirty="0" smtClean="0"/>
              <a:t>All other traffic is forbidden.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05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512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1.Packet</a:t>
            </a:r>
            <a:r>
              <a:rPr lang="en-GB" baseline="0" noProof="0" dirty="0" smtClean="0"/>
              <a:t> filter  prevents common attacks on the systems in the DMZ (those that must be </a:t>
            </a:r>
            <a:r>
              <a:rPr lang="en-GB" baseline="0" noProof="0" dirty="0" err="1" smtClean="0"/>
              <a:t>exposde</a:t>
            </a:r>
            <a:r>
              <a:rPr lang="en-GB" baseline="0" noProof="0" dirty="0" smtClean="0"/>
              <a:t> to the outside world).</a:t>
            </a:r>
          </a:p>
          <a:p>
            <a:r>
              <a:rPr lang="en-GB" baseline="0" noProof="0" dirty="0" smtClean="0"/>
              <a:t>   Attacks on the DMZ will be annoying but not life threatening.</a:t>
            </a:r>
          </a:p>
          <a:p>
            <a:r>
              <a:rPr lang="en-GB" baseline="0" noProof="0" dirty="0" smtClean="0"/>
              <a:t>2. Since the traffic in the internal network is considerably smaller, the application proxy will be sufficient in this case.</a:t>
            </a:r>
          </a:p>
          <a:p>
            <a:r>
              <a:rPr lang="en-GB" noProof="0" dirty="0" smtClean="0"/>
              <a:t>3. Finally,</a:t>
            </a:r>
            <a:r>
              <a:rPr lang="en-GB" baseline="0" noProof="0" dirty="0" smtClean="0"/>
              <a:t> personal firewalls ensure the safety of each system in the intranet.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4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/>
              <a:t>-</a:t>
            </a:r>
            <a:r>
              <a:rPr lang="en-GB" u="none" dirty="0"/>
              <a:t>The scheme was first published by Whitfield Diffie and Martin Hellman in 1976, but in 1997 it was 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revealed that 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James H. Elli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James H. Ellis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Clifford Cock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Clifford Cocks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 tooltip="Malcolm J. Williamson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Malcolm J. Williamson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GCHQ</a:t>
            </a:r>
            <a:r>
              <a:rPr lang="en-GB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British signals intelligence agency, had previously, in 1969, shown how public-key cryptography could be achieved. (Wikipedia)</a:t>
            </a:r>
          </a:p>
          <a:p>
            <a:endParaRPr lang="en-GB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76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noProof="0" dirty="0" smtClean="0"/>
                  <a:t>The</a:t>
                </a:r>
                <a:r>
                  <a:rPr lang="en-GB" baseline="0" noProof="0" dirty="0" smtClean="0"/>
                  <a:t> hardness of the algorithm relies on the group where </a:t>
                </a:r>
                <a14:m>
                  <m:oMath xmlns:m="http://schemas.openxmlformats.org/officeDocument/2006/math">
                    <m:r>
                      <a:rPr lang="en-GB" i="1" baseline="0" noProof="0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baseline="0" noProof="0" dirty="0" smtClean="0"/>
                  <a:t> and </a:t>
                </a:r>
                <a14:m>
                  <m:oMath xmlns:m="http://schemas.openxmlformats.org/officeDocument/2006/math">
                    <m:r>
                      <a:rPr lang="en-GB" i="1" baseline="0" noProof="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baseline="0" noProof="0" dirty="0" smtClean="0"/>
                  <a:t> have been obtained (large prime numbers).</a:t>
                </a:r>
                <a:endParaRPr lang="en-GB" noProof="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noProof="0" dirty="0" smtClean="0"/>
                  <a:t>The</a:t>
                </a:r>
                <a:r>
                  <a:rPr lang="en-GB" baseline="0" noProof="0" dirty="0" smtClean="0"/>
                  <a:t> hardness of the algorithm relies on the group where </a:t>
                </a:r>
                <a:r>
                  <a:rPr lang="en-GB" i="0" baseline="0" noProof="0" dirty="0" smtClean="0">
                    <a:latin typeface="Cambria Math" panose="02040503050406030204" pitchFamily="18" charset="0"/>
                  </a:rPr>
                  <a:t>𝑔</a:t>
                </a:r>
                <a:r>
                  <a:rPr lang="en-GB" baseline="0" noProof="0" dirty="0" smtClean="0"/>
                  <a:t> and </a:t>
                </a:r>
                <a:r>
                  <a:rPr lang="en-GB" i="0" baseline="0" noProof="0" dirty="0" smtClean="0">
                    <a:latin typeface="Cambria Math" panose="02040503050406030204" pitchFamily="18" charset="0"/>
                  </a:rPr>
                  <a:t>𝑝</a:t>
                </a:r>
                <a:r>
                  <a:rPr lang="en-GB" baseline="0" noProof="0" dirty="0" smtClean="0"/>
                  <a:t> have been obtained (large prime numbers).</a:t>
                </a:r>
                <a:endParaRPr lang="en-GB" noProof="0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96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-a and b are large prime numbers.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65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-DH is not used alone, it is used to only to </a:t>
            </a:r>
            <a:r>
              <a:rPr lang="en-GB" noProof="0" dirty="0" smtClean="0"/>
              <a:t>exchange </a:t>
            </a:r>
            <a:r>
              <a:rPr lang="en-GB" noProof="0" dirty="0"/>
              <a:t>keys within other secure protocols.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27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noProof="0" dirty="0"/>
              <a:t>Alice identifies herself and sends crypto-parameters that she prefers (crypto, algorithms, keys) along with her nonce R_A.</a:t>
            </a:r>
          </a:p>
          <a:p>
            <a:pPr marL="228600" indent="-228600">
              <a:buAutoNum type="arabicPeriod"/>
            </a:pPr>
            <a:r>
              <a:rPr lang="en-GB" noProof="0" dirty="0"/>
              <a:t>Bob selects from Alice’s crypto params and returns his selection along with his nonce R_B.</a:t>
            </a:r>
          </a:p>
          <a:p>
            <a:pPr marL="228600" indent="-228600">
              <a:buAutoNum type="arabicPeriod"/>
            </a:pPr>
            <a:r>
              <a:rPr lang="en-GB" noProof="0" dirty="0"/>
              <a:t>Alice sends her DH value.</a:t>
            </a:r>
          </a:p>
          <a:p>
            <a:pPr marL="228600" indent="-228600">
              <a:buAutoNum type="arabicPeriod"/>
            </a:pPr>
            <a:r>
              <a:rPr lang="en-GB" noProof="0" dirty="0"/>
              <a:t>Bob responds with his DH value, his certificate and a signed hash value S_B.</a:t>
            </a:r>
          </a:p>
          <a:p>
            <a:pPr marL="228600" indent="-228600">
              <a:buAutoNum type="arabicPeriod"/>
            </a:pPr>
            <a:r>
              <a:rPr lang="en-GB" noProof="0" dirty="0"/>
              <a:t>With this info, Alice computes the DH key K and with it, it encrypts and sends her identity, her certificate and her signed hash value S_A.</a:t>
            </a:r>
          </a:p>
          <a:p>
            <a:pPr marL="228600" indent="-228600">
              <a:buAutoNum type="arabicPeriod"/>
            </a:pP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4ED14-635F-4DB1-BE37-1A3B6791AA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18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35D507-391B-449E-B2E9-8880DE8D9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1CCA2B8-DDBF-4413-BE7E-B5651F47C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15CA73-8BE3-4CDF-ABBD-71170134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E1E56E-9A66-4E01-8F92-03D43C9A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236C30-8748-469D-8B20-05FCE79B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14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0EFEE4-2BC3-46FB-A903-89C1324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7FBF65-C3CD-458E-8FCC-2CF0F7C58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2A0C93-E639-40B9-8DED-E77EEE4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863E41-0CA4-480D-B957-9574B158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873D6F-C380-47D0-B6ED-28E71A75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409B9B3-BDBD-417A-ABD8-165E6FA8A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0B359E-3097-4D88-9A2D-48A34BAFE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B585C35-CA3D-452A-916A-A83F1EC2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2F98A3-5BD7-4AA3-A2F1-F561AF1D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E7CC7B-5B4C-415F-8A33-82DB4ECE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8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DFA4F7-A427-4377-BA24-36062F4C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260914-2344-429B-8365-9A88A621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5C5FE7-0DCD-4A62-82AB-36ADD261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1E006E-7F0A-47E2-B734-6897EEF4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58109-1463-496E-82F9-533689ED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94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05579-A0E2-4704-8165-EB6CE5A53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C1CFD1-F35E-48B6-9B39-5CC7253D1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992CCA-F322-467C-BEE8-6269761A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8C0076-ECB2-442F-88D3-72B8B936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471A3C-0309-4578-B218-5139C0B8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727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168621-205C-4AB9-8951-ABABAF34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8C0AC1-BC83-423A-99EB-DB9421CA4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790DA67-1CC2-42FD-B274-0A9CA3716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4E435B7-A177-46C5-8B81-EBC1E8DC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D3EBA7-610B-430C-A1A8-3E14C7597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A6D31E-64B9-4278-8FA6-40454630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5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2F847-9884-41D9-B9B2-A6400C22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BD40A0D-898B-4FFA-B263-2B7037885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E39B010-161A-48D5-B077-7F1CE370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50FC8E5-88E3-4C31-848F-6BE9BD1FE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6515B09-08FE-4250-BA20-62E9A6E7CE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2250E3C-E1E1-49C7-9297-C19465B2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9432451-74B7-4088-B24D-713E5757F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B78296D-AB77-4412-839C-132EA9EF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49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05E280-275C-48CF-AEAF-37D9D8BF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33B076B-EAB6-49EC-A678-352CA2601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7AAAAE-4959-4B71-A647-4A124180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28C334C-E14B-4E2B-9BDD-A340DB6D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2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C24527-100D-4773-98CA-99B51D3C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54F9D09-BB94-4FCF-B3A9-954CD562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9A6AF1-E7EC-4CC3-A671-401E4923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34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A5592C-B16D-4036-B1BD-FF6104F5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274568-FE4C-4377-8218-32FFE7AE6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DBBBD4-2680-42BF-B5B1-8EAA862F1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B93428-9AA1-4774-93EA-847E2530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42E2BCD-C48E-4830-BE6E-DAD9E998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1D42C10-D21D-40FF-8B86-A089B0ED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67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C63049-79AA-4AEF-AB65-9FA25883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FCC9A5B-51B1-4C2F-8A46-B1A46878A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BBE9D4-ABB7-4729-B8E6-8B3C8C6D0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3BD4103-125F-4B07-BE6B-56353A88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E346159-BB34-42BF-9604-250A1800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C8F1DD8-3803-4186-BA1E-FDF176D8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49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6EDE58C-A714-4B25-89FD-8201ED7E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8747B4-4DA7-48DE-B58B-2BF4B00F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C887B6-8D30-4C61-834F-AD5D14155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04027-453D-4F49-B9B9-AE4F97BD3C32}" type="datetimeFigureOut">
              <a:rPr lang="en-GB" smtClean="0"/>
              <a:t>26/10/2018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C1748F-68CC-4081-AC22-35DE240AF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C19578-602B-492F-8359-F400F3DD1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2F8E8-781C-434A-9DF5-1237356965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computer-science/cryptography/modern-crypt/v/discrete-logarithm-probl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jpe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sign.com/en/ssl-information-center/what-is-an-ssl-certificat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sign.com/en/ssl-information-center/what-is-an-ssl-certificat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802FD7-CBE8-409B-8B8C-17C73AC65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Firewalls and Security </a:t>
            </a:r>
            <a:r>
              <a:rPr lang="en-GB" dirty="0"/>
              <a:t>Protocols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5E5647-9C71-4803-8332-ABCC4486C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08" y="232682"/>
            <a:ext cx="9105900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08" y="3490232"/>
            <a:ext cx="90392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868"/>
            <a:ext cx="10515600" cy="1325563"/>
          </a:xfrm>
        </p:spPr>
        <p:txBody>
          <a:bodyPr/>
          <a:lstStyle/>
          <a:p>
            <a:r>
              <a:rPr lang="en-GB" dirty="0" smtClean="0"/>
              <a:t>Defence-in-Depth Using Firewalls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670" t="25340" r="23263" b="53896"/>
          <a:stretch/>
        </p:blipFill>
        <p:spPr>
          <a:xfrm>
            <a:off x="1740729" y="1875745"/>
            <a:ext cx="8710542" cy="3907972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flipV="1">
            <a:off x="2688771" y="2242459"/>
            <a:ext cx="3200400" cy="1981194"/>
          </a:xfrm>
          <a:prstGeom prst="bentConnector3">
            <a:avLst>
              <a:gd name="adj1" fmla="val 1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88771" y="4223653"/>
            <a:ext cx="63463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218710" y="3429000"/>
            <a:ext cx="1763486" cy="13716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7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19AF5F-90BC-448F-B6E5-F5AC6702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 Shell (SSH)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0C624A-5CA0-4B34-951A-56308B767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7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86A1F6-B6F0-45A0-A230-8908530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 Shell (SSH)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56CA09-8E61-4E7A-B211-33A88444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" y="1825625"/>
            <a:ext cx="10976610" cy="466725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Creates a secure tunnel used to transmit insecure commands:</a:t>
            </a:r>
          </a:p>
          <a:p>
            <a:pPr lvl="1"/>
            <a:r>
              <a:rPr lang="en-GB" dirty="0" smtClean="0"/>
              <a:t>UNIX </a:t>
            </a:r>
            <a:r>
              <a:rPr lang="en-GB" i="1" dirty="0" smtClean="0"/>
              <a:t>rlogin</a:t>
            </a:r>
            <a:r>
              <a:rPr lang="en-GB" dirty="0" smtClean="0"/>
              <a:t> to log into a remote machine.</a:t>
            </a:r>
          </a:p>
          <a:p>
            <a:pPr lvl="1"/>
            <a:r>
              <a:rPr lang="en-GB" dirty="0" smtClean="0"/>
              <a:t>Ubuntu </a:t>
            </a:r>
            <a:r>
              <a:rPr lang="en-GB" i="1" dirty="0" err="1" smtClean="0"/>
              <a:t>ssh</a:t>
            </a:r>
            <a:r>
              <a:rPr lang="en-GB" i="1" dirty="0" smtClean="0"/>
              <a:t> </a:t>
            </a:r>
            <a:r>
              <a:rPr lang="en-GB" dirty="0" smtClean="0"/>
              <a:t>command.</a:t>
            </a:r>
          </a:p>
          <a:p>
            <a:pPr lvl="1"/>
            <a:r>
              <a:rPr lang="en-GB" dirty="0" smtClean="0"/>
              <a:t>Once the SSH connection is established, such login typically only requires a password sent in the clear.</a:t>
            </a:r>
          </a:p>
          <a:p>
            <a:pPr lvl="1"/>
            <a:r>
              <a:rPr lang="en-GB" dirty="0" smtClean="0"/>
              <a:t>Sending this password through SSH will secure that password from sniffers.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Based on:</a:t>
            </a:r>
          </a:p>
          <a:p>
            <a:pPr lvl="1"/>
            <a:r>
              <a:rPr lang="en-GB" dirty="0" smtClean="0"/>
              <a:t>Public key cryptography (</a:t>
            </a:r>
            <a:r>
              <a:rPr lang="en-GB" dirty="0" err="1" smtClean="0"/>
              <a:t>Diffie</a:t>
            </a:r>
            <a:r>
              <a:rPr lang="en-GB" dirty="0" smtClean="0"/>
              <a:t>-Hellman, RSA, …).</a:t>
            </a:r>
          </a:p>
          <a:p>
            <a:pPr lvl="1"/>
            <a:r>
              <a:rPr lang="en-GB" dirty="0" smtClean="0"/>
              <a:t>Digital certificates.</a:t>
            </a:r>
          </a:p>
          <a:p>
            <a:pPr lvl="1"/>
            <a:r>
              <a:rPr lang="en-GB" dirty="0" smtClean="0"/>
              <a:t>Hashing functions.</a:t>
            </a:r>
          </a:p>
          <a:p>
            <a:pPr marL="457200" lvl="1" indent="0">
              <a:buNone/>
            </a:pPr>
            <a:r>
              <a:rPr lang="en-GB" dirty="0" smtClean="0"/>
              <a:t>or</a:t>
            </a:r>
          </a:p>
          <a:p>
            <a:pPr lvl="1"/>
            <a:r>
              <a:rPr lang="en-GB" dirty="0" smtClean="0"/>
              <a:t>ID/Passwords.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4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B7F3A-F496-438A-9D20-297F162F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Diffie-Hellmann (DH)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2DF3DC-00C5-4B6C-83A2-3959FE7F5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“Invented” by Withfield Diffie and Martin Hellman.</a:t>
            </a:r>
          </a:p>
          <a:p>
            <a:endParaRPr lang="en-GB" dirty="0"/>
          </a:p>
          <a:p>
            <a:r>
              <a:rPr lang="en-GB" dirty="0"/>
              <a:t>Public-key cryptography protocol. </a:t>
            </a:r>
          </a:p>
          <a:p>
            <a:endParaRPr lang="en-GB" dirty="0"/>
          </a:p>
          <a:p>
            <a:r>
              <a:rPr lang="en-GB" dirty="0"/>
              <a:t>Key exchanging: Allows users to establish a shared symmetric key.</a:t>
            </a:r>
          </a:p>
          <a:p>
            <a:endParaRPr lang="en-GB" dirty="0"/>
          </a:p>
          <a:p>
            <a:r>
              <a:rPr lang="en-GB" dirty="0"/>
              <a:t>Relies on the computational complexity of calculating a discrete logarithm.</a:t>
            </a:r>
          </a:p>
        </p:txBody>
      </p:sp>
    </p:spTree>
    <p:extLst>
      <p:ext uri="{BB962C8B-B14F-4D97-AF65-F5344CB8AC3E}">
        <p14:creationId xmlns:p14="http://schemas.microsoft.com/office/powerpoint/2010/main" val="14994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E57DAE-ED3C-431F-9920-6B086688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Discrete Logarithm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B97FCDA0-12A7-4B7B-94AE-57FCDD712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Given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GB" dirty="0"/>
                  <a:t>, to know the value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you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b="0" dirty="0" smtClean="0"/>
              </a:p>
              <a:p>
                <a:endParaRPr lang="en-GB" dirty="0"/>
              </a:p>
              <a:p>
                <a:r>
                  <a:rPr lang="en-GB" b="0" dirty="0" smtClean="0"/>
                  <a:t>This is known as the </a:t>
                </a:r>
                <a:r>
                  <a:rPr lang="en-GB" b="1" dirty="0" smtClean="0"/>
                  <a:t>logarithm problem</a:t>
                </a:r>
                <a:r>
                  <a:rPr lang="en-GB" b="0" dirty="0" smtClean="0"/>
                  <a:t>.</a:t>
                </a:r>
                <a:endParaRPr lang="en-GB" b="0" dirty="0"/>
              </a:p>
              <a:p>
                <a:endParaRPr lang="en-GB" dirty="0"/>
              </a:p>
              <a:p>
                <a:r>
                  <a:rPr lang="en-GB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, to determine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you compute the </a:t>
                </a:r>
                <a:r>
                  <a:rPr lang="en-GB" dirty="0" smtClean="0"/>
                  <a:t>logarithm </a:t>
                </a:r>
                <a:r>
                  <a:rPr lang="en-GB" dirty="0"/>
                  <a:t>problem in a </a:t>
                </a:r>
                <a:r>
                  <a:rPr lang="en-GB" u="sng" dirty="0"/>
                  <a:t>discrete setting</a:t>
                </a:r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is known as the </a:t>
                </a:r>
                <a:r>
                  <a:rPr lang="en-GB" b="1" dirty="0">
                    <a:hlinkClick r:id="rId3"/>
                  </a:rPr>
                  <a:t>discrete logarithm problem</a:t>
                </a:r>
                <a:r>
                  <a:rPr lang="en-GB" dirty="0">
                    <a:hlinkClick r:id="rId3"/>
                  </a:rPr>
                  <a:t>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en-GB" dirty="0"/>
                  <a:t>-complete).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7FCDA0-12A7-4B7B-94AE-57FCDD712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4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99814B-DB05-42C3-9DAD-930C8D6FB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09" y="18255"/>
            <a:ext cx="10515600" cy="1325563"/>
          </a:xfrm>
        </p:spPr>
        <p:txBody>
          <a:bodyPr/>
          <a:lstStyle/>
          <a:p>
            <a:r>
              <a:rPr lang="es-ES" dirty="0"/>
              <a:t>DH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A9786EA-512C-4391-B0B7-0D130AED7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309" y="1101006"/>
                <a:ext cx="11645661" cy="5593092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be a prime number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a </a:t>
                </a:r>
                <a:r>
                  <a:rPr lang="en-GB" i="1" dirty="0"/>
                  <a:t>generator</a:t>
                </a:r>
                <a:r>
                  <a:rPr lang="en-GB" dirty="0"/>
                  <a:t> (both public).</a:t>
                </a:r>
              </a:p>
              <a:p>
                <a:endParaRPr lang="en-GB" dirty="0"/>
              </a:p>
              <a:p>
                <a:r>
                  <a:rPr lang="en-GB" dirty="0"/>
                  <a:t>For every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∊{1,2,…,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GB" dirty="0"/>
                  <a:t> there exists an exponent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first user (Alice) randomly selects a secret exponent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as well as a second user (Bob) selects a secret exponent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Alice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and sends result to Bob. Bob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and sends result to Alice.</a:t>
                </a:r>
              </a:p>
              <a:p>
                <a:endParaRPr lang="en-GB" dirty="0"/>
              </a:p>
              <a:p>
                <a:r>
                  <a:rPr lang="en-GB" dirty="0"/>
                  <a:t>Alice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as Bob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9786EA-512C-4391-B0B7-0D130AED7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309" y="1101006"/>
                <a:ext cx="11645661" cy="5593092"/>
              </a:xfrm>
              <a:blipFill>
                <a:blip r:embed="rId3"/>
                <a:stretch>
                  <a:fillRect l="-942" t="-18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3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D98DDD-21AB-4CFE-9542-03DDC1D5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93" y="18255"/>
            <a:ext cx="10515600" cy="1325563"/>
          </a:xfrm>
        </p:spPr>
        <p:txBody>
          <a:bodyPr/>
          <a:lstStyle/>
          <a:p>
            <a:r>
              <a:rPr lang="es-ES" dirty="0"/>
              <a:t>DH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F86F647-20BA-4E4C-9F58-87C656F295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593" y="1253331"/>
                <a:ext cx="11826814" cy="54580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As a result,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becomes the shared secret (never transmitted).</a:t>
                </a:r>
              </a:p>
              <a:p>
                <a:endParaRPr lang="en-GB" dirty="0"/>
              </a:p>
              <a:p>
                <a:endParaRPr lang="es-ES" dirty="0"/>
              </a:p>
              <a:p>
                <a:endParaRPr lang="es-ES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Any attacker can see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. </a:t>
                </a:r>
              </a:p>
              <a:p>
                <a:endParaRPr lang="en-GB" dirty="0"/>
              </a:p>
              <a:p>
                <a:r>
                  <a:rPr lang="en-GB" dirty="0"/>
                  <a:t>However,  it will be very hard for the attacker to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since: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GB" i="1" smtClean="0">
                          <a:latin typeface="Cambria Math" panose="02040503050406030204" pitchFamily="18" charset="0"/>
                        </a:rPr>
                        <m:t>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 attacker needs to find </a:t>
                </a:r>
                <a:r>
                  <a:rPr lang="en-GB" i="1" dirty="0"/>
                  <a:t>a</a:t>
                </a:r>
                <a:r>
                  <a:rPr lang="en-GB" dirty="0"/>
                  <a:t> or </a:t>
                </a:r>
                <a:r>
                  <a:rPr lang="en-GB" i="1" dirty="0"/>
                  <a:t>b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6F647-20BA-4E4C-9F58-87C656F29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593" y="1253331"/>
                <a:ext cx="11826814" cy="5458020"/>
              </a:xfrm>
              <a:blipFill>
                <a:blip r:embed="rId2"/>
                <a:stretch>
                  <a:fillRect l="-1082" t="-24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282131-B69E-4948-B598-C4917FF39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6" t="29685" r="43921" b="58491"/>
          <a:stretch/>
        </p:blipFill>
        <p:spPr>
          <a:xfrm>
            <a:off x="4517366" y="2173452"/>
            <a:ext cx="3157267" cy="810883"/>
          </a:xfrm>
          <a:prstGeom prst="rect">
            <a:avLst/>
          </a:prstGeom>
        </p:spPr>
      </p:pic>
      <p:pic>
        <p:nvPicPr>
          <p:cNvPr id="5" name="Picture 5" descr="9781284071276_CH03_FIGF03.jpg">
            <a:extLst>
              <a:ext uri="{FF2B5EF4-FFF2-40B4-BE49-F238E27FC236}">
                <a16:creationId xmlns:a16="http://schemas.microsoft.com/office/drawing/2014/main" xmlns="" id="{F4519674-E949-4FEB-B97C-8BE1BA73E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8156431" y="1964227"/>
            <a:ext cx="1680135" cy="129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3DA0ACB-DC90-4B0E-9674-D3F5AB7127C2}"/>
              </a:ext>
            </a:extLst>
          </p:cNvPr>
          <p:cNvSpPr/>
          <p:nvPr/>
        </p:nvSpPr>
        <p:spPr>
          <a:xfrm>
            <a:off x="8495292" y="3320273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Bob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5" descr="9781284071276_CH03_FIGF03.jpg">
            <a:extLst>
              <a:ext uri="{FF2B5EF4-FFF2-40B4-BE49-F238E27FC236}">
                <a16:creationId xmlns:a16="http://schemas.microsoft.com/office/drawing/2014/main" xmlns="" id="{51C9C492-2AD6-418D-A9AD-67CBBD911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2041532" y="1928976"/>
            <a:ext cx="1680135" cy="129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C70F1B2-22C9-4CBD-BE31-13ADB276E20A}"/>
              </a:ext>
            </a:extLst>
          </p:cNvPr>
          <p:cNvSpPr/>
          <p:nvPr/>
        </p:nvSpPr>
        <p:spPr>
          <a:xfrm>
            <a:off x="2380393" y="3285022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Alice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F1E3FE9-1C04-4E70-8F86-F3A76B96920F}"/>
              </a:ext>
            </a:extLst>
          </p:cNvPr>
          <p:cNvSpPr/>
          <p:nvPr/>
        </p:nvSpPr>
        <p:spPr>
          <a:xfrm>
            <a:off x="4400272" y="2140249"/>
            <a:ext cx="3263155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1C611A-92D7-4DE6-A436-B4DA630AEFAB}"/>
              </a:ext>
            </a:extLst>
          </p:cNvPr>
          <p:cNvSpPr/>
          <p:nvPr/>
        </p:nvSpPr>
        <p:spPr>
          <a:xfrm>
            <a:off x="4411478" y="2539173"/>
            <a:ext cx="3263155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636049" y="2687039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8129536" y="2773420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ED10D0-F52E-4961-9C28-F8C5CEAF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Fundamental </a:t>
            </a:r>
            <a:r>
              <a:rPr lang="en-GB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C295B9-9DED-4147-BD72-ED958213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Man-in-the-middle </a:t>
            </a:r>
            <a:r>
              <a:rPr lang="en-GB" dirty="0"/>
              <a:t>attack.</a:t>
            </a:r>
          </a:p>
          <a:p>
            <a:endParaRPr lang="en-GB" dirty="0"/>
          </a:p>
          <a:p>
            <a:endParaRPr lang="en-GB" dirty="0"/>
          </a:p>
          <a:p>
            <a:endParaRPr lang="es-ES" dirty="0"/>
          </a:p>
          <a:p>
            <a:endParaRPr lang="en-GB" dirty="0"/>
          </a:p>
          <a:p>
            <a:r>
              <a:rPr lang="en-GB" dirty="0"/>
              <a:t>Solution:</a:t>
            </a:r>
          </a:p>
          <a:p>
            <a:pPr lvl="1"/>
            <a:r>
              <a:rPr lang="en-GB" dirty="0"/>
              <a:t>Encrypt DH with shared symmetric or public key techniques.</a:t>
            </a:r>
          </a:p>
          <a:p>
            <a:pPr lvl="1"/>
            <a:r>
              <a:rPr lang="en-GB" dirty="0"/>
              <a:t>Sign DH values.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2E6A865-F673-43FA-8704-AC56F6901E29}"/>
              </a:ext>
            </a:extLst>
          </p:cNvPr>
          <p:cNvSpPr txBox="1"/>
          <p:nvPr/>
        </p:nvSpPr>
        <p:spPr>
          <a:xfrm>
            <a:off x="5050425" y="5942568"/>
            <a:ext cx="212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Then why using DH?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9A4A27-4BAE-406B-AC73-7F14A42D1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9" t="24652" r="39413" b="62655"/>
          <a:stretch/>
        </p:blipFill>
        <p:spPr>
          <a:xfrm>
            <a:off x="4011282" y="2782820"/>
            <a:ext cx="4169435" cy="870467"/>
          </a:xfrm>
          <a:prstGeom prst="rect">
            <a:avLst/>
          </a:prstGeom>
        </p:spPr>
      </p:pic>
      <p:pic>
        <p:nvPicPr>
          <p:cNvPr id="6" name="Picture 5" descr="9781284071276_CH03_FIGF03.jpg">
            <a:extLst>
              <a:ext uri="{FF2B5EF4-FFF2-40B4-BE49-F238E27FC236}">
                <a16:creationId xmlns:a16="http://schemas.microsoft.com/office/drawing/2014/main" xmlns="" id="{F93B8187-C553-46D7-B043-153B5AAB1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8225442" y="2567496"/>
            <a:ext cx="1680135" cy="129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4C0D21F-AC51-463E-9543-0ED579EC2FD1}"/>
              </a:ext>
            </a:extLst>
          </p:cNvPr>
          <p:cNvSpPr/>
          <p:nvPr/>
        </p:nvSpPr>
        <p:spPr>
          <a:xfrm>
            <a:off x="8564303" y="3923542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Bob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5" descr="9781284071276_CH03_FIGF03.jpg">
            <a:extLst>
              <a:ext uri="{FF2B5EF4-FFF2-40B4-BE49-F238E27FC236}">
                <a16:creationId xmlns:a16="http://schemas.microsoft.com/office/drawing/2014/main" xmlns="" id="{B1457B94-0C48-443D-971B-AEEAFD060B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2110543" y="2532245"/>
            <a:ext cx="1680135" cy="129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7D800F-CA6A-4130-A840-C79BC36BF104}"/>
              </a:ext>
            </a:extLst>
          </p:cNvPr>
          <p:cNvSpPr/>
          <p:nvPr/>
        </p:nvSpPr>
        <p:spPr>
          <a:xfrm>
            <a:off x="2449404" y="3888291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Alice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anonymous logo">
            <a:extLst>
              <a:ext uri="{FF2B5EF4-FFF2-40B4-BE49-F238E27FC236}">
                <a16:creationId xmlns:a16="http://schemas.microsoft.com/office/drawing/2014/main" xmlns="" id="{15A40C64-9CE9-408A-BDE5-9E5F42D6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46" y="2748600"/>
            <a:ext cx="937627" cy="9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673231" y="3274646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8192189" y="3337169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53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DAAB9-0B26-4608-85AF-03A952B3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15" y="131286"/>
            <a:ext cx="10515600" cy="1325563"/>
          </a:xfrm>
        </p:spPr>
        <p:txBody>
          <a:bodyPr/>
          <a:lstStyle/>
          <a:p>
            <a:r>
              <a:rPr lang="en-GB" dirty="0"/>
              <a:t>SSH (simplified)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C86AE0-DDE4-4A05-9897-F741BD25C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5" t="16275" r="28227" b="10001"/>
          <a:stretch/>
        </p:blipFill>
        <p:spPr>
          <a:xfrm>
            <a:off x="2855259" y="1436781"/>
            <a:ext cx="6481482" cy="5056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241ACE-76A0-44CA-A263-10125C96ACDA}"/>
              </a:ext>
            </a:extLst>
          </p:cNvPr>
          <p:cNvSpPr/>
          <p:nvPr/>
        </p:nvSpPr>
        <p:spPr>
          <a:xfrm>
            <a:off x="3563471" y="4666129"/>
            <a:ext cx="900953" cy="1479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57C852-794A-4206-837D-6459C1C12392}"/>
              </a:ext>
            </a:extLst>
          </p:cNvPr>
          <p:cNvSpPr/>
          <p:nvPr/>
        </p:nvSpPr>
        <p:spPr>
          <a:xfrm>
            <a:off x="7727578" y="4666128"/>
            <a:ext cx="900953" cy="1479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5C5C9ED-0DA7-4015-8127-4F7F77A19169}"/>
              </a:ext>
            </a:extLst>
          </p:cNvPr>
          <p:cNvSpPr/>
          <p:nvPr/>
        </p:nvSpPr>
        <p:spPr>
          <a:xfrm>
            <a:off x="4464422" y="4318558"/>
            <a:ext cx="3263155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34FE484-72FE-486C-9F4B-DEB166CA154D}"/>
              </a:ext>
            </a:extLst>
          </p:cNvPr>
          <p:cNvSpPr/>
          <p:nvPr/>
        </p:nvSpPr>
        <p:spPr>
          <a:xfrm>
            <a:off x="3715872" y="4818529"/>
            <a:ext cx="787842" cy="1479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A2FA75E-FE8E-4F1E-BB14-7CE82AA9ED5A}"/>
              </a:ext>
            </a:extLst>
          </p:cNvPr>
          <p:cNvSpPr/>
          <p:nvPr/>
        </p:nvSpPr>
        <p:spPr>
          <a:xfrm>
            <a:off x="4306278" y="4714031"/>
            <a:ext cx="3322632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9653721-9F20-4104-82D5-C764C26436C2}"/>
              </a:ext>
            </a:extLst>
          </p:cNvPr>
          <p:cNvSpPr/>
          <p:nvPr/>
        </p:nvSpPr>
        <p:spPr>
          <a:xfrm>
            <a:off x="4361330" y="5210547"/>
            <a:ext cx="3263155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64AB2A-2BA2-403A-9C20-9C687B32977A}"/>
              </a:ext>
            </a:extLst>
          </p:cNvPr>
          <p:cNvSpPr/>
          <p:nvPr/>
        </p:nvSpPr>
        <p:spPr>
          <a:xfrm>
            <a:off x="4388224" y="5597429"/>
            <a:ext cx="3263155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6C611E8-1D08-48EA-9BCF-143B7D3E3461}"/>
              </a:ext>
            </a:extLst>
          </p:cNvPr>
          <p:cNvSpPr/>
          <p:nvPr/>
        </p:nvSpPr>
        <p:spPr>
          <a:xfrm>
            <a:off x="4361330" y="6029014"/>
            <a:ext cx="3263155" cy="347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5" descr="9781284071276_CH03_FIGF03.jpg">
            <a:extLst>
              <a:ext uri="{FF2B5EF4-FFF2-40B4-BE49-F238E27FC236}">
                <a16:creationId xmlns:a16="http://schemas.microsoft.com/office/drawing/2014/main" xmlns="" id="{885A06DA-89AE-4C38-A77E-0C1B4D5795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8328959" y="4645164"/>
            <a:ext cx="1680135" cy="129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9A63727-B3ED-42DD-8535-157F7377FB02}"/>
              </a:ext>
            </a:extLst>
          </p:cNvPr>
          <p:cNvSpPr/>
          <p:nvPr/>
        </p:nvSpPr>
        <p:spPr>
          <a:xfrm>
            <a:off x="8667820" y="6001210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Bob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7CDCFFF-6F83-4F10-AF99-48A1AC5FF183}"/>
              </a:ext>
            </a:extLst>
          </p:cNvPr>
          <p:cNvSpPr/>
          <p:nvPr/>
        </p:nvSpPr>
        <p:spPr>
          <a:xfrm>
            <a:off x="8172362" y="5421219"/>
            <a:ext cx="242050" cy="17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5" descr="9781284071276_CH03_FIGF03.jpg">
            <a:extLst>
              <a:ext uri="{FF2B5EF4-FFF2-40B4-BE49-F238E27FC236}">
                <a16:creationId xmlns:a16="http://schemas.microsoft.com/office/drawing/2014/main" xmlns="" id="{47E825BF-01F2-4666-A808-89B7C62FD9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2214060" y="4609913"/>
            <a:ext cx="1680135" cy="129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A8C37A0-46EE-4B11-BFF6-E519DA430CB3}"/>
              </a:ext>
            </a:extLst>
          </p:cNvPr>
          <p:cNvSpPr/>
          <p:nvPr/>
        </p:nvSpPr>
        <p:spPr>
          <a:xfrm>
            <a:off x="2552921" y="5965959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Alice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F15AD76-85D1-4701-BCE4-5F0004062A95}"/>
              </a:ext>
            </a:extLst>
          </p:cNvPr>
          <p:cNvSpPr/>
          <p:nvPr/>
        </p:nvSpPr>
        <p:spPr>
          <a:xfrm flipH="1">
            <a:off x="3798681" y="5332272"/>
            <a:ext cx="242050" cy="176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4D3DE29-7269-4C4D-9219-E9EE9CD58189}"/>
              </a:ext>
            </a:extLst>
          </p:cNvPr>
          <p:cNvSpPr/>
          <p:nvPr/>
        </p:nvSpPr>
        <p:spPr>
          <a:xfrm>
            <a:off x="3019245" y="3812875"/>
            <a:ext cx="779436" cy="3688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0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A24C6C-C89E-4215-863B-CDF70CF8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193675"/>
            <a:ext cx="10515600" cy="1325563"/>
          </a:xfrm>
        </p:spPr>
        <p:txBody>
          <a:bodyPr/>
          <a:lstStyle/>
          <a:p>
            <a:r>
              <a:rPr lang="en-GB" dirty="0" smtClean="0"/>
              <a:t>Today’s Plan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EDA527-E4A7-4E7A-A2D8-F4439A4EC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9586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9:00 – 9:15: Review Python activities.</a:t>
            </a:r>
          </a:p>
          <a:p>
            <a:endParaRPr lang="en-GB" dirty="0" smtClean="0"/>
          </a:p>
          <a:p>
            <a:r>
              <a:rPr lang="en-GB" dirty="0" smtClean="0"/>
              <a:t>9:15 – 10:00: </a:t>
            </a:r>
            <a:r>
              <a:rPr lang="en-GB" b="1" dirty="0" smtClean="0"/>
              <a:t>Mark Stamp, </a:t>
            </a:r>
            <a:r>
              <a:rPr lang="en-GB" b="1" i="1" dirty="0" smtClean="0"/>
              <a:t>Information Security Principles and Practices</a:t>
            </a:r>
            <a:r>
              <a:rPr lang="en-GB" b="1" dirty="0" smtClean="0"/>
              <a:t> [Chapters 8 and 10], Second Edition, Wiley, USA.</a:t>
            </a:r>
          </a:p>
          <a:p>
            <a:pPr lvl="1"/>
            <a:r>
              <a:rPr lang="en-GB" dirty="0" smtClean="0"/>
              <a:t>Firewalls</a:t>
            </a:r>
          </a:p>
          <a:p>
            <a:pPr lvl="1"/>
            <a:r>
              <a:rPr lang="en-GB" dirty="0" smtClean="0"/>
              <a:t>Security Protocols</a:t>
            </a:r>
            <a:endParaRPr lang="en-GB" dirty="0" smtClean="0"/>
          </a:p>
          <a:p>
            <a:pPr lvl="2"/>
            <a:r>
              <a:rPr lang="en-GB" dirty="0" smtClean="0"/>
              <a:t>SSH</a:t>
            </a:r>
          </a:p>
          <a:p>
            <a:pPr lvl="2"/>
            <a:r>
              <a:rPr lang="en-GB" dirty="0" smtClean="0"/>
              <a:t>SSL</a:t>
            </a:r>
          </a:p>
          <a:p>
            <a:pPr lvl="2"/>
            <a:endParaRPr lang="en-GB" dirty="0" smtClean="0"/>
          </a:p>
          <a:p>
            <a:r>
              <a:rPr lang="en-GB" dirty="0"/>
              <a:t>10:00 – 11:00</a:t>
            </a:r>
            <a:r>
              <a:rPr lang="en-GB" dirty="0" smtClean="0"/>
              <a:t>: Demo.</a:t>
            </a:r>
          </a:p>
          <a:p>
            <a:endParaRPr lang="en-GB" dirty="0" smtClean="0"/>
          </a:p>
          <a:p>
            <a:r>
              <a:rPr lang="en-GB" dirty="0"/>
              <a:t>11:00 – 12:00</a:t>
            </a:r>
            <a:r>
              <a:rPr lang="en-GB" dirty="0" smtClean="0"/>
              <a:t>: Lab 6 (Firewalls and SSH in Linux).</a:t>
            </a:r>
          </a:p>
        </p:txBody>
      </p:sp>
    </p:spTree>
    <p:extLst>
      <p:ext uri="{BB962C8B-B14F-4D97-AF65-F5344CB8AC3E}">
        <p14:creationId xmlns:p14="http://schemas.microsoft.com/office/powerpoint/2010/main" val="30964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624" y="4264647"/>
            <a:ext cx="6276975" cy="186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5D7B07-B605-483B-A220-D8C3C6CC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21" y="191222"/>
            <a:ext cx="10515600" cy="1325563"/>
          </a:xfrm>
        </p:spPr>
        <p:txBody>
          <a:bodyPr/>
          <a:lstStyle/>
          <a:p>
            <a:r>
              <a:rPr lang="en-GB" dirty="0"/>
              <a:t>Security of SSH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0A43189D-97BD-48FD-B3A1-65A6706EB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21" y="1516785"/>
                <a:ext cx="10938110" cy="2539341"/>
              </a:xfrm>
            </p:spPr>
            <p:txBody>
              <a:bodyPr/>
              <a:lstStyle/>
              <a:p>
                <a:r>
                  <a:rPr lang="en-GB" dirty="0"/>
                  <a:t>Nonce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GB" dirty="0"/>
                  <a:t> is Alice’s challenge to Bob,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GB" dirty="0"/>
                  <a:t> is Bob’s response (and vice versa</a:t>
                </a:r>
                <a:r>
                  <a:rPr lang="en-GB" dirty="0" smtClean="0"/>
                  <a:t>).</a:t>
                </a:r>
                <a:endParaRPr lang="en-GB" dirty="0"/>
              </a:p>
              <a:p>
                <a:r>
                  <a:rPr lang="en-GB" dirty="0"/>
                  <a:t>Both Alice and Bob get authenticated through their signatures.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A43189D-97BD-48FD-B3A1-65A6706EB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21" y="1516785"/>
                <a:ext cx="10938110" cy="2539341"/>
              </a:xfrm>
              <a:blipFill rotWithShape="0">
                <a:blip r:embed="rId4"/>
                <a:stretch>
                  <a:fillRect l="-1003" t="-4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F78EA6-B150-4CDE-8111-4A128604DCE4}"/>
              </a:ext>
            </a:extLst>
          </p:cNvPr>
          <p:cNvSpPr txBox="1"/>
          <p:nvPr/>
        </p:nvSpPr>
        <p:spPr>
          <a:xfrm>
            <a:off x="2748367" y="3183594"/>
            <a:ext cx="660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Will a </a:t>
            </a:r>
            <a:r>
              <a:rPr lang="en-GB" b="1" dirty="0" smtClean="0">
                <a:solidFill>
                  <a:srgbClr val="00B050"/>
                </a:solidFill>
              </a:rPr>
              <a:t>man-in-the </a:t>
            </a:r>
            <a:r>
              <a:rPr lang="en-GB" b="1" dirty="0">
                <a:solidFill>
                  <a:srgbClr val="00B050"/>
                </a:solidFill>
              </a:rPr>
              <a:t>middle attack </a:t>
            </a:r>
            <a:r>
              <a:rPr lang="en-GB" b="1" u="sng" dirty="0">
                <a:solidFill>
                  <a:srgbClr val="00B050"/>
                </a:solidFill>
              </a:rPr>
              <a:t>on the DH values</a:t>
            </a:r>
            <a:r>
              <a:rPr lang="en-GB" b="1" dirty="0">
                <a:solidFill>
                  <a:srgbClr val="00B050"/>
                </a:solidFill>
              </a:rPr>
              <a:t> compromise SSH?</a:t>
            </a:r>
          </a:p>
        </p:txBody>
      </p:sp>
      <p:pic>
        <p:nvPicPr>
          <p:cNvPr id="22" name="Picture 5" descr="9781284071276_CH03_FIGF03.jpg">
            <a:extLst>
              <a:ext uri="{FF2B5EF4-FFF2-40B4-BE49-F238E27FC236}">
                <a16:creationId xmlns:a16="http://schemas.microsoft.com/office/drawing/2014/main" xmlns="" id="{676DC2F3-121D-48C1-BCF4-6D0CF3E6A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9153635" y="4278027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6B22BDB-D3C8-497E-B8DB-687C34CF00CE}"/>
              </a:ext>
            </a:extLst>
          </p:cNvPr>
          <p:cNvSpPr/>
          <p:nvPr/>
        </p:nvSpPr>
        <p:spPr>
          <a:xfrm>
            <a:off x="9261888" y="6038243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Bob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4" name="Picture 5" descr="9781284071276_CH03_FIGF03.jpg">
            <a:extLst>
              <a:ext uri="{FF2B5EF4-FFF2-40B4-BE49-F238E27FC236}">
                <a16:creationId xmlns:a16="http://schemas.microsoft.com/office/drawing/2014/main" xmlns="" id="{75C4E8F2-4B31-4E07-9916-7E598B1236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968251" y="4264647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8B01904-7E76-4B92-879B-F5960E585E96}"/>
              </a:ext>
            </a:extLst>
          </p:cNvPr>
          <p:cNvSpPr/>
          <p:nvPr/>
        </p:nvSpPr>
        <p:spPr>
          <a:xfrm>
            <a:off x="1485312" y="5965959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Alice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78AE1D9-491D-4A2C-A0B6-A0B032AA7A1D}"/>
              </a:ext>
            </a:extLst>
          </p:cNvPr>
          <p:cNvSpPr txBox="1"/>
          <p:nvPr/>
        </p:nvSpPr>
        <p:spPr>
          <a:xfrm>
            <a:off x="5108019" y="3722061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Then what could?</a:t>
            </a:r>
          </a:p>
        </p:txBody>
      </p:sp>
      <p:pic>
        <p:nvPicPr>
          <p:cNvPr id="12" name="Picture 2" descr="Image result for anonymous logo">
            <a:extLst>
              <a:ext uri="{FF2B5EF4-FFF2-40B4-BE49-F238E27FC236}">
                <a16:creationId xmlns:a16="http://schemas.microsoft.com/office/drawing/2014/main" xmlns="" id="{15A40C64-9CE9-408A-BDE5-9E5F42D6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218" y="4550139"/>
            <a:ext cx="1295916" cy="129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827140" y="5155043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9128874" y="5198097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8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  <p:bldP spid="25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Secure Socket Layer (SSL)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19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Secure Socket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2257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Socket layer between the transport and application layers.</a:t>
            </a:r>
          </a:p>
          <a:p>
            <a:endParaRPr lang="en-GB" dirty="0" smtClean="0"/>
          </a:p>
          <a:p>
            <a:r>
              <a:rPr lang="en-GB" dirty="0" smtClean="0"/>
              <a:t>Often deals with web browsing.</a:t>
            </a:r>
          </a:p>
          <a:p>
            <a:pPr lvl="1"/>
            <a:r>
              <a:rPr lang="en-GB" dirty="0" smtClean="0"/>
              <a:t>Application protocol is HTTP.</a:t>
            </a:r>
          </a:p>
          <a:p>
            <a:pPr lvl="1"/>
            <a:r>
              <a:rPr lang="en-GB" dirty="0" smtClean="0"/>
              <a:t>Transport protocol is TCP.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When a website is secured by SSL, it displays </a:t>
            </a:r>
            <a:r>
              <a:rPr lang="en-GB" b="1" dirty="0" smtClean="0"/>
              <a:t>https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The most current version of SSL is called Transport Layer Security (</a:t>
            </a:r>
            <a:r>
              <a:rPr lang="en-GB" b="1" dirty="0" smtClean="0"/>
              <a:t>TLS</a:t>
            </a:r>
            <a:r>
              <a:rPr lang="en-GB" dirty="0" smtClean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143" t="29841" r="45179" b="51587"/>
          <a:stretch/>
        </p:blipFill>
        <p:spPr>
          <a:xfrm>
            <a:off x="7347856" y="1915885"/>
            <a:ext cx="4310744" cy="35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70" y="187446"/>
            <a:ext cx="10515600" cy="1325563"/>
          </a:xfrm>
        </p:spPr>
        <p:txBody>
          <a:bodyPr/>
          <a:lstStyle/>
          <a:p>
            <a:r>
              <a:rPr lang="en-GB" dirty="0" smtClean="0"/>
              <a:t>Secure Socket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170" y="1513009"/>
            <a:ext cx="10515600" cy="4351338"/>
          </a:xfrm>
        </p:spPr>
        <p:txBody>
          <a:bodyPr/>
          <a:lstStyle/>
          <a:p>
            <a:r>
              <a:rPr lang="en-GB" dirty="0" smtClean="0"/>
              <a:t>Preferred choice for internet transactions:</a:t>
            </a:r>
          </a:p>
          <a:p>
            <a:pPr lvl="1"/>
            <a:r>
              <a:rPr lang="en-GB" dirty="0" smtClean="0"/>
              <a:t>Non-mutual operation.</a:t>
            </a:r>
          </a:p>
          <a:p>
            <a:pPr lvl="1"/>
            <a:r>
              <a:rPr lang="en-GB" dirty="0" smtClean="0"/>
              <a:t>Security for the buyer’s detail is held by the seller once the secure connection is established.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231" t="68034" r="35000" b="23191"/>
          <a:stretch/>
        </p:blipFill>
        <p:spPr>
          <a:xfrm>
            <a:off x="2356339" y="3384549"/>
            <a:ext cx="6916615" cy="22190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07323" y="3384549"/>
            <a:ext cx="875323" cy="2219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725508" y="3384549"/>
            <a:ext cx="974830" cy="2219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5" descr="9781284071276_CH03_FIGF03.jpg">
            <a:extLst>
              <a:ext uri="{FF2B5EF4-FFF2-40B4-BE49-F238E27FC236}">
                <a16:creationId xmlns:a16="http://schemas.microsoft.com/office/drawing/2014/main" xmlns="" id="{75C4E8F2-4B31-4E07-9916-7E598B123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1806310" y="3729594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8B01904-7E76-4B92-879B-F5960E585E96}"/>
              </a:ext>
            </a:extLst>
          </p:cNvPr>
          <p:cNvSpPr/>
          <p:nvPr/>
        </p:nvSpPr>
        <p:spPr>
          <a:xfrm>
            <a:off x="2137288" y="5306415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Alice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5" descr="9781284071276_CH03_FIGF03.jpg">
            <a:extLst>
              <a:ext uri="{FF2B5EF4-FFF2-40B4-BE49-F238E27FC236}">
                <a16:creationId xmlns:a16="http://schemas.microsoft.com/office/drawing/2014/main" xmlns="" id="{676DC2F3-121D-48C1-BCF4-6D0CF3E6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7712170" y="3788197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B22BDB-D3C8-497E-B8DB-687C34CF00CE}"/>
              </a:ext>
            </a:extLst>
          </p:cNvPr>
          <p:cNvSpPr/>
          <p:nvPr/>
        </p:nvSpPr>
        <p:spPr>
          <a:xfrm>
            <a:off x="8130792" y="5282489"/>
            <a:ext cx="1314380" cy="165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Bob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2646" y="3470031"/>
            <a:ext cx="3821723" cy="50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782646" y="4036647"/>
            <a:ext cx="3821723" cy="50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3804807" y="4494090"/>
            <a:ext cx="3821723" cy="50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797162" y="4994428"/>
            <a:ext cx="3821723" cy="500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3665199" y="4627194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7712170" y="4740273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52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SSL (Simplified)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846" t="59601" r="38205" b="31966"/>
          <a:stretch/>
        </p:blipFill>
        <p:spPr>
          <a:xfrm>
            <a:off x="3946770" y="1797539"/>
            <a:ext cx="4110892" cy="169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6025" t="74530" r="36410" b="16581"/>
          <a:stretch/>
        </p:blipFill>
        <p:spPr>
          <a:xfrm>
            <a:off x="2641598" y="3603868"/>
            <a:ext cx="6721236" cy="2438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65046" y="3845169"/>
            <a:ext cx="1023816" cy="2078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057662" y="3783621"/>
            <a:ext cx="1023816" cy="2078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5" descr="9781284071276_CH03_FIGF03.jpg">
            <a:extLst>
              <a:ext uri="{FF2B5EF4-FFF2-40B4-BE49-F238E27FC236}">
                <a16:creationId xmlns:a16="http://schemas.microsoft.com/office/drawing/2014/main" xmlns="" id="{75C4E8F2-4B31-4E07-9916-7E598B1236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1798495" y="3845169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8B01904-7E76-4B92-879B-F5960E585E96}"/>
              </a:ext>
            </a:extLst>
          </p:cNvPr>
          <p:cNvSpPr/>
          <p:nvPr/>
        </p:nvSpPr>
        <p:spPr>
          <a:xfrm>
            <a:off x="1985108" y="5421990"/>
            <a:ext cx="1625599" cy="19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Alice (browser)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 descr="9781284071276_CH03_FIGF03.jpg">
            <a:extLst>
              <a:ext uri="{FF2B5EF4-FFF2-40B4-BE49-F238E27FC236}">
                <a16:creationId xmlns:a16="http://schemas.microsoft.com/office/drawing/2014/main" xmlns="" id="{676DC2F3-121D-48C1-BCF4-6D0CF3E6A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7962263" y="3927698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6B22BDB-D3C8-497E-B8DB-687C34CF00CE}"/>
              </a:ext>
            </a:extLst>
          </p:cNvPr>
          <p:cNvSpPr/>
          <p:nvPr/>
        </p:nvSpPr>
        <p:spPr>
          <a:xfrm>
            <a:off x="8347770" y="5434531"/>
            <a:ext cx="1514311" cy="168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Bob (server)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8AE1D9-491D-4A2C-A0B6-A0B032AA7A1D}"/>
              </a:ext>
            </a:extLst>
          </p:cNvPr>
          <p:cNvSpPr txBox="1"/>
          <p:nvPr/>
        </p:nvSpPr>
        <p:spPr>
          <a:xfrm>
            <a:off x="4180243" y="6144895"/>
            <a:ext cx="364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Is Alice being authenticated by Bob?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73123" y="4771292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968356" y="4823067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790570" y="3704492"/>
            <a:ext cx="4085724" cy="46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785855" y="4163642"/>
            <a:ext cx="4085724" cy="46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841370" y="4549530"/>
            <a:ext cx="4085724" cy="46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810000" y="5011612"/>
            <a:ext cx="4085724" cy="46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810000" y="5421919"/>
            <a:ext cx="4085724" cy="46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6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538" y="146294"/>
            <a:ext cx="10515600" cy="1325563"/>
          </a:xfrm>
        </p:spPr>
        <p:txBody>
          <a:bodyPr/>
          <a:lstStyle/>
          <a:p>
            <a:r>
              <a:rPr lang="en-GB" dirty="0" smtClean="0"/>
              <a:t>Man-in-the-Middle attack on SSL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A78AE1D9-491D-4A2C-A0B6-A0B032AA7A1D}"/>
                  </a:ext>
                </a:extLst>
              </p:cNvPr>
              <p:cNvSpPr txBox="1"/>
              <p:nvPr/>
            </p:nvSpPr>
            <p:spPr>
              <a:xfrm>
                <a:off x="3622499" y="5085745"/>
                <a:ext cx="5085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0B050"/>
                    </a:solidFill>
                  </a:rPr>
                  <a:t>What if the attacker makes a false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𝒄𝒆𝒓𝒕𝒊𝒇𝒊𝒄𝒂𝒕</m:t>
                    </m:r>
                    <m:sSub>
                      <m:sSubPr>
                        <m:ctrlPr>
                          <a:rPr lang="en-GB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s-E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rgbClr val="00B05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A78AE1D9-491D-4A2C-A0B6-A0B032AA7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499" y="5085745"/>
                <a:ext cx="508523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59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8AE1D9-491D-4A2C-A0B6-A0B032AA7A1D}"/>
              </a:ext>
            </a:extLst>
          </p:cNvPr>
          <p:cNvSpPr txBox="1"/>
          <p:nvPr/>
        </p:nvSpPr>
        <p:spPr>
          <a:xfrm>
            <a:off x="4292330" y="4662558"/>
            <a:ext cx="318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Why will this attack on SSL fail?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2949" t="61425" r="33718" b="30484"/>
          <a:stretch/>
        </p:blipFill>
        <p:spPr>
          <a:xfrm>
            <a:off x="1500553" y="2211754"/>
            <a:ext cx="8900719" cy="24305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0553" y="2328985"/>
            <a:ext cx="1101970" cy="208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177690" y="1920204"/>
            <a:ext cx="1277817" cy="2542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9030674" y="1842155"/>
            <a:ext cx="1277817" cy="2542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5" descr="9781284071276_CH03_FIGF03.jpg">
            <a:extLst>
              <a:ext uri="{FF2B5EF4-FFF2-40B4-BE49-F238E27FC236}">
                <a16:creationId xmlns:a16="http://schemas.microsoft.com/office/drawing/2014/main" xmlns="" id="{75C4E8F2-4B31-4E07-9916-7E598B1236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>
            <a:off x="626187" y="2498054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B01904-7E76-4B92-879B-F5960E585E96}"/>
              </a:ext>
            </a:extLst>
          </p:cNvPr>
          <p:cNvSpPr/>
          <p:nvPr/>
        </p:nvSpPr>
        <p:spPr>
          <a:xfrm>
            <a:off x="791675" y="4060391"/>
            <a:ext cx="1645359" cy="19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Alice (browser)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 descr="9781284071276_CH03_FIGF03.jpg">
            <a:extLst>
              <a:ext uri="{FF2B5EF4-FFF2-40B4-BE49-F238E27FC236}">
                <a16:creationId xmlns:a16="http://schemas.microsoft.com/office/drawing/2014/main" xmlns="" id="{676DC2F3-121D-48C1-BCF4-6D0CF3E6A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855" b="64493"/>
          <a:stretch/>
        </p:blipFill>
        <p:spPr bwMode="auto">
          <a:xfrm flipH="1">
            <a:off x="9030674" y="2545883"/>
            <a:ext cx="1976336" cy="152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6B22BDB-D3C8-497E-B8DB-687C34CF00CE}"/>
              </a:ext>
            </a:extLst>
          </p:cNvPr>
          <p:cNvSpPr/>
          <p:nvPr/>
        </p:nvSpPr>
        <p:spPr>
          <a:xfrm>
            <a:off x="9475454" y="4103289"/>
            <a:ext cx="1440684" cy="150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Bob (server)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" name="Picture 2" descr="Image result for anonymous logo">
            <a:extLst>
              <a:ext uri="{FF2B5EF4-FFF2-40B4-BE49-F238E27FC236}">
                <a16:creationId xmlns:a16="http://schemas.microsoft.com/office/drawing/2014/main" xmlns="" id="{15A40C64-9CE9-408A-BDE5-9E5F42D6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488" y="2873160"/>
            <a:ext cx="1312658" cy="131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78AE1D9-491D-4A2C-A0B6-A0B032AA7A1D}"/>
              </a:ext>
            </a:extLst>
          </p:cNvPr>
          <p:cNvSpPr txBox="1"/>
          <p:nvPr/>
        </p:nvSpPr>
        <p:spPr>
          <a:xfrm>
            <a:off x="4153943" y="5932119"/>
            <a:ext cx="359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Who allows SSL attacks to happen?</a:t>
            </a:r>
            <a:endParaRPr lang="en-GB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78AE1D9-491D-4A2C-A0B6-A0B032AA7A1D}"/>
                  </a:ext>
                </a:extLst>
              </p:cNvPr>
              <p:cNvSpPr txBox="1"/>
              <p:nvPr/>
            </p:nvSpPr>
            <p:spPr>
              <a:xfrm>
                <a:off x="3670222" y="5508932"/>
                <a:ext cx="4561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 smtClean="0">
                    <a:solidFill>
                      <a:srgbClr val="00B050"/>
                    </a:solidFill>
                  </a:rPr>
                  <a:t>What if the attacker uses true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𝒄𝒆𝒓𝒕𝒊𝒇𝒊𝒄𝒂𝒕</m:t>
                    </m:r>
                    <m:sSub>
                      <m:sSubPr>
                        <m:ctrlPr>
                          <a:rPr lang="en-GB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GB" b="1" dirty="0" smtClean="0">
                    <a:solidFill>
                      <a:srgbClr val="00B05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8AE1D9-491D-4A2C-A0B6-A0B032AA7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222" y="5508932"/>
                <a:ext cx="456137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70" t="-10000" r="-40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481197" y="3427046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9030674" y="3416166"/>
            <a:ext cx="117447" cy="226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3415748" y="3211830"/>
            <a:ext cx="367582" cy="26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35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SSL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Standard SSL Certificates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36" y="2653525"/>
            <a:ext cx="8808297" cy="23326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2615" y="491916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3"/>
              </a:rPr>
              <a:t>https://www.globalsign.com/en/ssl-information-center/what-is-an-ssl-certificate</a:t>
            </a:r>
            <a:r>
              <a:rPr lang="en-GB" sz="1100" dirty="0" smtClean="0">
                <a:hlinkClick r:id="rId3"/>
              </a:rPr>
              <a:t>/</a:t>
            </a:r>
            <a:endParaRPr lang="en-GB" sz="1100" dirty="0" smtClean="0"/>
          </a:p>
        </p:txBody>
      </p:sp>
    </p:spTree>
    <p:extLst>
      <p:ext uri="{BB962C8B-B14F-4D97-AF65-F5344CB8AC3E}">
        <p14:creationId xmlns:p14="http://schemas.microsoft.com/office/powerpoint/2010/main" val="48829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428" y="265600"/>
            <a:ext cx="10515600" cy="1325563"/>
          </a:xfrm>
        </p:spPr>
        <p:txBody>
          <a:bodyPr/>
          <a:lstStyle/>
          <a:p>
            <a:r>
              <a:rPr lang="en-GB" dirty="0" smtClean="0"/>
              <a:t>How does SSL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24" y="1591163"/>
            <a:ext cx="10515600" cy="4351338"/>
          </a:xfrm>
        </p:spPr>
        <p:txBody>
          <a:bodyPr/>
          <a:lstStyle/>
          <a:p>
            <a:r>
              <a:rPr lang="en-GB" dirty="0" smtClean="0"/>
              <a:t>Issues with Standard SSL Certificates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641" t="52080" r="42564" b="29914"/>
          <a:stretch/>
        </p:blipFill>
        <p:spPr>
          <a:xfrm>
            <a:off x="296985" y="2225707"/>
            <a:ext cx="5588000" cy="27082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8200" y="2266462"/>
            <a:ext cx="414215" cy="265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410" t="56068" r="60256" b="36069"/>
          <a:stretch/>
        </p:blipFill>
        <p:spPr>
          <a:xfrm>
            <a:off x="6426200" y="1464929"/>
            <a:ext cx="5335961" cy="1231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0761" t="56410" r="31154" b="9972"/>
          <a:stretch/>
        </p:blipFill>
        <p:spPr>
          <a:xfrm>
            <a:off x="7283938" y="2916726"/>
            <a:ext cx="3793394" cy="37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46" y="133216"/>
            <a:ext cx="10515600" cy="1325563"/>
          </a:xfrm>
        </p:spPr>
        <p:txBody>
          <a:bodyPr/>
          <a:lstStyle/>
          <a:p>
            <a:r>
              <a:rPr lang="en-GB" dirty="0" smtClean="0"/>
              <a:t>How does SSL look like?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46" y="1458779"/>
            <a:ext cx="10515600" cy="4351338"/>
          </a:xfrm>
        </p:spPr>
        <p:txBody>
          <a:bodyPr/>
          <a:lstStyle/>
          <a:p>
            <a:r>
              <a:rPr lang="en-GB" dirty="0" smtClean="0"/>
              <a:t>Extended Validation (EV)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9" y="2259202"/>
            <a:ext cx="6452229" cy="2636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107" y="4895717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>
                <a:hlinkClick r:id="rId3"/>
              </a:rPr>
              <a:t>https://www.globalsign.com/en/ssl-information-center/what-is-an-ssl-certificate</a:t>
            </a:r>
            <a:r>
              <a:rPr lang="en-GB" sz="1100" dirty="0" smtClean="0">
                <a:hlinkClick r:id="rId3"/>
              </a:rPr>
              <a:t>/</a:t>
            </a:r>
            <a:endParaRPr lang="en-GB" sz="11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769" t="52194" r="44744" b="35954"/>
          <a:stretch/>
        </p:blipFill>
        <p:spPr>
          <a:xfrm>
            <a:off x="6529753" y="4895717"/>
            <a:ext cx="541606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SSH vs SSL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36749"/>
              </p:ext>
            </p:extLst>
          </p:nvPr>
        </p:nvGraphicFramePr>
        <p:xfrm>
          <a:off x="1922585" y="1690688"/>
          <a:ext cx="8127999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SSH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SSL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Abbreviation 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Secure Shell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Secure Socket Layer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Port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22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443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Application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Encrypting communications</a:t>
                      </a:r>
                      <a:r>
                        <a:rPr lang="en-GB" baseline="0" noProof="0" dirty="0" smtClean="0"/>
                        <a:t> between computers.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Encrypting communications between browser and server.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Adopted</a:t>
                      </a:r>
                      <a:r>
                        <a:rPr lang="en-GB" baseline="0" noProof="0" dirty="0" smtClean="0"/>
                        <a:t> by industry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Networking, Internal IT.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E-commerce, Banking, Social Media, Government,</a:t>
                      </a:r>
                      <a:r>
                        <a:rPr lang="en-GB" baseline="0" noProof="0" dirty="0" smtClean="0"/>
                        <a:t> Healthcare.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Authenticated</a:t>
                      </a:r>
                      <a:r>
                        <a:rPr lang="en-GB" baseline="0" noProof="0" dirty="0" smtClean="0"/>
                        <a:t> entities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Both entities are authenticated.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Browser</a:t>
                      </a:r>
                      <a:r>
                        <a:rPr lang="en-GB" baseline="0" noProof="0" dirty="0" smtClean="0"/>
                        <a:t> authenticates server, but NOT vice versa.</a:t>
                      </a:r>
                      <a:endParaRPr lang="en-GB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Authentication type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Asymmetric</a:t>
                      </a:r>
                      <a:r>
                        <a:rPr lang="en-GB" baseline="0" noProof="0" dirty="0" smtClean="0"/>
                        <a:t> key or ID/Password.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Asymmetric key.</a:t>
                      </a:r>
                      <a:endParaRPr lang="en-GB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3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19AF5F-90BC-448F-B6E5-F5AC6702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Firewalls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0C624A-5CA0-4B34-951A-56308B767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Demo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1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Lab 6: Firewalls and SSH in Linux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0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245382"/>
            <a:ext cx="10515600" cy="1325563"/>
          </a:xfrm>
        </p:spPr>
        <p:txBody>
          <a:bodyPr/>
          <a:lstStyle/>
          <a:p>
            <a:r>
              <a:rPr lang="es-ES" dirty="0" smtClean="0"/>
              <a:t>Firewalls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7" y="1690688"/>
            <a:ext cx="6498771" cy="4862512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The secretary of the network.</a:t>
            </a:r>
          </a:p>
          <a:p>
            <a:endParaRPr lang="en-GB" dirty="0" smtClean="0"/>
          </a:p>
          <a:p>
            <a:r>
              <a:rPr lang="en-GB" dirty="0" smtClean="0"/>
              <a:t>Examines requests for access to your network.</a:t>
            </a:r>
          </a:p>
          <a:p>
            <a:endParaRPr lang="en-GB" dirty="0" smtClean="0"/>
          </a:p>
          <a:p>
            <a:r>
              <a:rPr lang="en-GB" dirty="0" smtClean="0"/>
              <a:t>Positioned between your network and the internet.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4" y="2547257"/>
            <a:ext cx="4209958" cy="23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8" y="376010"/>
            <a:ext cx="10515600" cy="1325563"/>
          </a:xfrm>
        </p:spPr>
        <p:txBody>
          <a:bodyPr/>
          <a:lstStyle/>
          <a:p>
            <a:r>
              <a:rPr lang="en-GB" dirty="0" smtClean="0"/>
              <a:t>Types of Firewalls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8" y="2065111"/>
            <a:ext cx="10515600" cy="435133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Packet Filter: Operates at the </a:t>
            </a:r>
            <a:r>
              <a:rPr lang="en-GB" dirty="0"/>
              <a:t>n</a:t>
            </a:r>
            <a:r>
              <a:rPr lang="en-GB" dirty="0" smtClean="0"/>
              <a:t>etwork layer.</a:t>
            </a:r>
          </a:p>
          <a:p>
            <a:endParaRPr lang="en-GB" dirty="0" smtClean="0"/>
          </a:p>
          <a:p>
            <a:r>
              <a:rPr lang="en-GB" dirty="0" smtClean="0"/>
              <a:t>Stateful Packet Filter: Operates at the transport layer.</a:t>
            </a:r>
          </a:p>
          <a:p>
            <a:endParaRPr lang="en-GB" dirty="0" smtClean="0"/>
          </a:p>
          <a:p>
            <a:r>
              <a:rPr lang="en-GB" dirty="0" smtClean="0"/>
              <a:t>Application proxy: Operates at the application layer.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66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Packet Filter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Filters based on:</a:t>
            </a:r>
          </a:p>
          <a:p>
            <a:pPr lvl="1"/>
            <a:r>
              <a:rPr lang="en-GB" dirty="0" smtClean="0"/>
              <a:t>Source IP address.</a:t>
            </a:r>
          </a:p>
          <a:p>
            <a:pPr lvl="1"/>
            <a:r>
              <a:rPr lang="en-GB" dirty="0" smtClean="0"/>
              <a:t>Destination IP address.</a:t>
            </a:r>
          </a:p>
          <a:p>
            <a:pPr lvl="1"/>
            <a:r>
              <a:rPr lang="en-GB" dirty="0" smtClean="0"/>
              <a:t>Source port.</a:t>
            </a:r>
          </a:p>
          <a:p>
            <a:pPr lvl="1"/>
            <a:r>
              <a:rPr lang="en-GB" dirty="0" smtClean="0"/>
              <a:t>Destination port.</a:t>
            </a:r>
          </a:p>
          <a:p>
            <a:pPr lvl="1"/>
            <a:r>
              <a:rPr lang="en-GB" dirty="0" smtClean="0"/>
              <a:t>TCP flags (SYN, ACK, RST, …)</a:t>
            </a:r>
          </a:p>
          <a:p>
            <a:r>
              <a:rPr lang="en-GB" dirty="0" smtClean="0"/>
              <a:t>Filters based on ingress and egress.</a:t>
            </a:r>
          </a:p>
          <a:p>
            <a:r>
              <a:rPr lang="en-GB" dirty="0" smtClean="0"/>
              <a:t>Configured using ACLs.</a:t>
            </a:r>
          </a:p>
          <a:p>
            <a:r>
              <a:rPr lang="en-GB" dirty="0" smtClean="0"/>
              <a:t>Pros: </a:t>
            </a:r>
          </a:p>
          <a:p>
            <a:pPr lvl="1"/>
            <a:r>
              <a:rPr lang="en-GB" dirty="0" smtClean="0"/>
              <a:t>Efficiency.</a:t>
            </a:r>
          </a:p>
          <a:p>
            <a:r>
              <a:rPr lang="en-GB" dirty="0" smtClean="0"/>
              <a:t>Cons: </a:t>
            </a:r>
          </a:p>
          <a:p>
            <a:pPr lvl="1"/>
            <a:r>
              <a:rPr lang="en-GB" dirty="0" smtClean="0"/>
              <a:t>Each packet is treated independently.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an’t examine a TCP connection.</a:t>
            </a:r>
          </a:p>
          <a:p>
            <a:pPr lvl="1"/>
            <a:r>
              <a:rPr lang="en-GB" dirty="0" smtClean="0"/>
              <a:t>Blind to viruses and malware.</a:t>
            </a:r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1262744" y="3101025"/>
            <a:ext cx="3272386" cy="41365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482105" y="31231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?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6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ACLs for Packet Filtering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389" t="30593" r="26359" b="57149"/>
          <a:stretch/>
        </p:blipFill>
        <p:spPr>
          <a:xfrm>
            <a:off x="1404257" y="2296885"/>
            <a:ext cx="9078686" cy="254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314" y="3339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1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9314" y="3690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2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314" y="40420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00B050"/>
                </a:solidFill>
              </a:rPr>
              <a:t>3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6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Attack on a Packet Filtering (TCP ACK)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389" t="30593" r="26359" b="57149"/>
          <a:stretch/>
        </p:blipFill>
        <p:spPr>
          <a:xfrm>
            <a:off x="1458685" y="1491342"/>
            <a:ext cx="9078686" cy="2542032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71450" y="3831772"/>
            <a:ext cx="11508921" cy="28629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Port scan:</a:t>
            </a:r>
          </a:p>
          <a:p>
            <a:pPr lvl="1"/>
            <a:r>
              <a:rPr lang="en-GB" dirty="0" smtClean="0"/>
              <a:t>Send a packet with ACK bit set (even if such thing violates the TCP 3-way handshake protocol).</a:t>
            </a:r>
          </a:p>
          <a:p>
            <a:pPr lvl="1"/>
            <a:r>
              <a:rPr lang="en-GB" dirty="0" smtClean="0"/>
              <a:t>A host receiving this packet will respond with a RST packet to terminate the connection.</a:t>
            </a:r>
          </a:p>
          <a:p>
            <a:pPr lvl="1"/>
            <a:r>
              <a:rPr lang="en-GB" dirty="0" smtClean="0"/>
              <a:t>If the attacker receives a RST packet, then such port is open.</a:t>
            </a:r>
          </a:p>
          <a:p>
            <a:r>
              <a:rPr lang="en-GB" dirty="0" smtClean="0"/>
              <a:t>Prevented by using </a:t>
            </a:r>
            <a:r>
              <a:rPr lang="en-GB" u="sng" dirty="0" smtClean="0"/>
              <a:t>stateful</a:t>
            </a:r>
            <a:r>
              <a:rPr lang="en-GB" dirty="0" smtClean="0"/>
              <a:t> packet filters:</a:t>
            </a:r>
          </a:p>
          <a:p>
            <a:pPr lvl="1"/>
            <a:r>
              <a:rPr lang="en-GB" dirty="0" smtClean="0"/>
              <a:t>Remembers TCP and UDP connections.</a:t>
            </a:r>
          </a:p>
          <a:p>
            <a:pPr lvl="1"/>
            <a:r>
              <a:rPr lang="en-GB" dirty="0" smtClean="0"/>
              <a:t>Slower processing, still not aware of viruses/malware.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8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Proxy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Proxy: Something that acts on your behalf.</a:t>
            </a:r>
          </a:p>
          <a:p>
            <a:endParaRPr lang="en-GB" dirty="0" smtClean="0"/>
          </a:p>
          <a:p>
            <a:r>
              <a:rPr lang="en-GB" dirty="0" smtClean="0"/>
              <a:t>The firewall, acting on the user’s behalf, is able to verify that the packet is legitimate and that the content is safe.</a:t>
            </a:r>
          </a:p>
          <a:p>
            <a:endParaRPr lang="en-GB" dirty="0" smtClean="0"/>
          </a:p>
          <a:p>
            <a:r>
              <a:rPr lang="en-GB" dirty="0" smtClean="0"/>
              <a:t>When a packet passes through the firewall, the incoming one is destroyed and a new one is created in place.</a:t>
            </a:r>
          </a:p>
          <a:p>
            <a:pPr lvl="1"/>
            <a:r>
              <a:rPr lang="en-GB" dirty="0" smtClean="0"/>
              <a:t>This avoids TCP ACK attacks since the attacker will not receive time exceeded responses.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78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1643</Words>
  <Application>Microsoft Office PowerPoint</Application>
  <PresentationFormat>Widescreen</PresentationFormat>
  <Paragraphs>246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Firewalls and Security Protocols</vt:lpstr>
      <vt:lpstr>Today’s Plan</vt:lpstr>
      <vt:lpstr>Firewalls</vt:lpstr>
      <vt:lpstr>Firewalls</vt:lpstr>
      <vt:lpstr>Types of Firewalls</vt:lpstr>
      <vt:lpstr>Packet Filter</vt:lpstr>
      <vt:lpstr>ACLs for Packet Filtering</vt:lpstr>
      <vt:lpstr>Attack on a Packet Filtering (TCP ACK)</vt:lpstr>
      <vt:lpstr>Application Proxy</vt:lpstr>
      <vt:lpstr>PowerPoint Presentation</vt:lpstr>
      <vt:lpstr>Defence-in-Depth Using Firewalls</vt:lpstr>
      <vt:lpstr>Secure Shell (SSH)</vt:lpstr>
      <vt:lpstr>Secure Shell (SSH)</vt:lpstr>
      <vt:lpstr>Diffie-Hellmann (DH) algorithm</vt:lpstr>
      <vt:lpstr>The Discrete Logarithm Problem</vt:lpstr>
      <vt:lpstr>DH</vt:lpstr>
      <vt:lpstr>DH </vt:lpstr>
      <vt:lpstr>Fundamental Problem</vt:lpstr>
      <vt:lpstr>SSH (simplified)</vt:lpstr>
      <vt:lpstr>Security of SSH</vt:lpstr>
      <vt:lpstr>Secure Socket Layer (SSL)</vt:lpstr>
      <vt:lpstr>Secure Socket Layer</vt:lpstr>
      <vt:lpstr>Secure Socket Layer</vt:lpstr>
      <vt:lpstr>SSL (Simplified)</vt:lpstr>
      <vt:lpstr>Man-in-the-Middle attack on SSL </vt:lpstr>
      <vt:lpstr>How does SSL look like?</vt:lpstr>
      <vt:lpstr>How does SSL look like?</vt:lpstr>
      <vt:lpstr>How does SSL look like?</vt:lpstr>
      <vt:lpstr>SSH vs SSL</vt:lpstr>
      <vt:lpstr>Demo</vt:lpstr>
      <vt:lpstr>Lab 6: Firewalls and SSH in Linux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Protocols</dc:title>
  <dc:creator>C M</dc:creator>
  <cp:lastModifiedBy>carlos</cp:lastModifiedBy>
  <cp:revision>85</cp:revision>
  <dcterms:created xsi:type="dcterms:W3CDTF">2018-10-13T17:29:09Z</dcterms:created>
  <dcterms:modified xsi:type="dcterms:W3CDTF">2018-10-26T08:45:44Z</dcterms:modified>
</cp:coreProperties>
</file>